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63" r:id="rId6"/>
    <p:sldId id="264" r:id="rId7"/>
    <p:sldId id="261" r:id="rId8"/>
    <p:sldId id="258" r:id="rId9"/>
    <p:sldId id="271" r:id="rId10"/>
    <p:sldId id="272" r:id="rId11"/>
    <p:sldId id="273" r:id="rId12"/>
    <p:sldId id="262" r:id="rId13"/>
    <p:sldId id="26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7"/>
    <a:srgbClr val="FFCD55"/>
    <a:srgbClr val="FFFFFF"/>
    <a:srgbClr val="DC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08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16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76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73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2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24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70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99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6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32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82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762F-7A72-432C-8027-814CFAA2486E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5F1E-D047-418D-B0EF-6AF7E0BECC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6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iffert@kh-itzehoe.d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7493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5132173"/>
            <a:ext cx="12192000" cy="1725827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49579" y="5722378"/>
            <a:ext cx="7076303" cy="545414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am Klinikum Itzehoe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0" y="5371111"/>
            <a:ext cx="3667637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8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0299" y="1193533"/>
            <a:ext cx="776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4187"/>
                </a:solidFill>
              </a:rPr>
              <a:t>Das sagen die Studierenden über uns…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848051" y="1848051"/>
            <a:ext cx="77387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4187"/>
                </a:solidFill>
              </a:rPr>
              <a:t>… „Das PJ im Klinikum Itzehoe ist toll: super freundliches Kollegium, viel Freiraum und ein breites Behandlungsspektrum. Absolut</a:t>
            </a:r>
          </a:p>
          <a:p>
            <a:r>
              <a:rPr lang="de-DE" sz="2000" dirty="0">
                <a:solidFill>
                  <a:srgbClr val="004187"/>
                </a:solidFill>
              </a:rPr>
              <a:t>empfehlenswert!“</a:t>
            </a:r>
          </a:p>
          <a:p>
            <a:endParaRPr lang="de-DE" sz="2000" dirty="0">
              <a:solidFill>
                <a:srgbClr val="004187"/>
              </a:solidFill>
            </a:endParaRPr>
          </a:p>
          <a:p>
            <a:r>
              <a:rPr lang="de-DE" sz="2000" dirty="0">
                <a:solidFill>
                  <a:srgbClr val="004187"/>
                </a:solidFill>
              </a:rPr>
              <a:t>… „Es wurde sehr viel Wert auf eine gute Ausbildung gelegt. Alle im Team haben mich gut aufgenommen und sich Zeit genommen, mir alles zu erklären und Dinge ausprobieren zu lassen.“</a:t>
            </a:r>
          </a:p>
          <a:p>
            <a:endParaRPr lang="de-DE" sz="2000" dirty="0">
              <a:solidFill>
                <a:srgbClr val="004187"/>
              </a:solidFill>
            </a:endParaRPr>
          </a:p>
          <a:p>
            <a:r>
              <a:rPr lang="de-DE" sz="2000" dirty="0">
                <a:solidFill>
                  <a:srgbClr val="004187"/>
                </a:solidFill>
              </a:rPr>
              <a:t>… „Die Atmosphäre im Team und der Umgang mit den Patienten hat </a:t>
            </a:r>
            <a:r>
              <a:rPr lang="de-DE" sz="2000">
                <a:solidFill>
                  <a:srgbClr val="004187"/>
                </a:solidFill>
              </a:rPr>
              <a:t>mir gezeigt, </a:t>
            </a:r>
            <a:r>
              <a:rPr lang="de-DE" sz="2000" dirty="0">
                <a:solidFill>
                  <a:srgbClr val="004187"/>
                </a:solidFill>
              </a:rPr>
              <a:t>was für eine Ärztin ich werden will.“</a:t>
            </a:r>
          </a:p>
          <a:p>
            <a:endParaRPr lang="de-DE" sz="2000" dirty="0">
              <a:solidFill>
                <a:srgbClr val="004187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54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02055" y="1251285"/>
            <a:ext cx="488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4187"/>
                </a:solidFill>
              </a:rPr>
              <a:t>Kontakt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02055" y="1876926"/>
            <a:ext cx="7960092" cy="341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4187"/>
                </a:solidFill>
              </a:rPr>
              <a:t>Anja </a:t>
            </a:r>
            <a:r>
              <a:rPr lang="de-DE" sz="2000" b="1" dirty="0" err="1">
                <a:solidFill>
                  <a:srgbClr val="004187"/>
                </a:solidFill>
              </a:rPr>
              <a:t>Eiffert</a:t>
            </a:r>
            <a:r>
              <a:rPr lang="de-DE" sz="2000" b="1" dirty="0">
                <a:solidFill>
                  <a:srgbClr val="004187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de-DE" b="1" dirty="0">
              <a:solidFill>
                <a:srgbClr val="004187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4187"/>
                </a:solidFill>
              </a:rPr>
              <a:t>OÄ der Klinik für Geriatrie,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4187"/>
                </a:solidFill>
              </a:rPr>
              <a:t>Nephrologie und Palliativmedizin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4187"/>
                </a:solidFill>
              </a:rPr>
              <a:t>PJ-Koordinatorin</a:t>
            </a:r>
          </a:p>
          <a:p>
            <a:pPr>
              <a:lnSpc>
                <a:spcPct val="150000"/>
              </a:lnSpc>
            </a:pPr>
            <a:endParaRPr lang="de-DE" b="1" dirty="0">
              <a:solidFill>
                <a:srgbClr val="004187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4187"/>
                </a:solidFill>
                <a:hlinkClick r:id="rId2"/>
              </a:rPr>
              <a:t>a.eiffert@kh-itzehoe.de</a:t>
            </a:r>
            <a:endParaRPr lang="de-DE" dirty="0">
              <a:solidFill>
                <a:srgbClr val="004187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4187"/>
                </a:solidFill>
              </a:rPr>
              <a:t>04821-772-5203</a:t>
            </a:r>
          </a:p>
        </p:txBody>
      </p:sp>
      <p:sp>
        <p:nvSpPr>
          <p:cNvPr id="4" name="Rechteck 3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3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911906" y="1521344"/>
            <a:ext cx="651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Klinikum in den sozialen Medien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52" y="4042168"/>
            <a:ext cx="2292993" cy="22929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95" y="4042168"/>
            <a:ext cx="2268174" cy="226817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474273" y="2700125"/>
            <a:ext cx="3009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rgbClr val="00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 err="1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Klinikum_itzehoe_karriere</a:t>
            </a:r>
            <a:r>
              <a:rPr lang="de-DE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de-DE" dirty="0">
              <a:solidFill>
                <a:srgbClr val="00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„Klinikum Itzehoe“</a:t>
            </a:r>
          </a:p>
          <a:p>
            <a:pPr algn="ctr"/>
            <a:endParaRPr lang="de-DE" dirty="0">
              <a:solidFill>
                <a:srgbClr val="00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29" y="2924431"/>
            <a:ext cx="417444" cy="42517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29" y="3438789"/>
            <a:ext cx="417444" cy="42517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532930" y="2700125"/>
            <a:ext cx="2081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„Klinikum Itzehoe“</a:t>
            </a:r>
          </a:p>
          <a:p>
            <a:pPr algn="ctr"/>
            <a:endParaRPr lang="de-DE" dirty="0">
              <a:solidFill>
                <a:srgbClr val="00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748" y="2958542"/>
            <a:ext cx="416182" cy="40649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86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51654" y="1721708"/>
            <a:ext cx="5247504" cy="341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42" y="2487839"/>
            <a:ext cx="3667637" cy="12479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96030" y="4024125"/>
            <a:ext cx="362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 ins Team!</a:t>
            </a:r>
          </a:p>
        </p:txBody>
      </p:sp>
      <p:sp>
        <p:nvSpPr>
          <p:cNvPr id="6" name="Rechteck 5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39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25795" y="1721708"/>
            <a:ext cx="5173362" cy="3459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429253" y="1761423"/>
            <a:ext cx="2144850" cy="33274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40672" y="1238203"/>
            <a:ext cx="422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liegt Itzehoe?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02" y="1971125"/>
            <a:ext cx="5738272" cy="418368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457235" y="5116971"/>
            <a:ext cx="693018" cy="4669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525795" y="3669933"/>
            <a:ext cx="638500" cy="4015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919408" y="3938337"/>
            <a:ext cx="683524" cy="3737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803744" y="2139971"/>
            <a:ext cx="625510" cy="4010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8075596" y="2139971"/>
            <a:ext cx="2300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4187"/>
                </a:solidFill>
              </a:rPr>
              <a:t>Hamburg  61 km</a:t>
            </a:r>
          </a:p>
          <a:p>
            <a:endParaRPr lang="de-DE" sz="2000" dirty="0">
              <a:solidFill>
                <a:srgbClr val="004187"/>
              </a:solidFill>
            </a:endParaRPr>
          </a:p>
          <a:p>
            <a:r>
              <a:rPr lang="de-DE" sz="2000" dirty="0">
                <a:solidFill>
                  <a:srgbClr val="004187"/>
                </a:solidFill>
              </a:rPr>
              <a:t>Lübeck      92 km</a:t>
            </a:r>
          </a:p>
          <a:p>
            <a:endParaRPr lang="de-DE" sz="2000" dirty="0">
              <a:solidFill>
                <a:srgbClr val="004187"/>
              </a:solidFill>
            </a:endParaRPr>
          </a:p>
          <a:p>
            <a:r>
              <a:rPr lang="de-DE" sz="2000" dirty="0">
                <a:solidFill>
                  <a:srgbClr val="004187"/>
                </a:solidFill>
              </a:rPr>
              <a:t>Kiel            74 km </a:t>
            </a:r>
          </a:p>
        </p:txBody>
      </p:sp>
      <p:sp>
        <p:nvSpPr>
          <p:cNvPr id="12" name="Rechteck 11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9134375" y="6551058"/>
            <a:ext cx="1058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4187"/>
                </a:solidFill>
              </a:rPr>
              <a:t>27.03.2024</a:t>
            </a:r>
          </a:p>
        </p:txBody>
      </p:sp>
    </p:spTree>
    <p:extLst>
      <p:ext uri="{BB962C8B-B14F-4D97-AF65-F5344CB8AC3E}">
        <p14:creationId xmlns:p14="http://schemas.microsoft.com/office/powerpoint/2010/main" val="198968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1863" y="1280419"/>
            <a:ext cx="854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Klinikum Itzehoe- wer sind wir?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53929" y="2107932"/>
            <a:ext cx="8287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4187"/>
                </a:solidFill>
              </a:rPr>
              <a:t>Krankenhaus der Schwerpunktversorgung mit ca. 700 Betten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4187"/>
                </a:solidFill>
              </a:rPr>
              <a:t>28.000 stationäre und 45.000 ambulante Patienten pro Jahr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4187"/>
                </a:solidFill>
              </a:rPr>
              <a:t>Lehrkrankenhaus der Universitäten Hamburg, Kiel und Lübeck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4187"/>
                </a:solidFill>
              </a:rPr>
              <a:t>Ausbildungsbetrieb für 25 verschiedenen Berufe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4187"/>
                </a:solidFill>
              </a:rPr>
              <a:t>11 Fachkliniken und drei angeschlossenen MVZs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4187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32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1115586"/>
            <a:ext cx="74653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150000"/>
              </a:lnSpc>
              <a:buClr>
                <a:schemeClr val="accent2"/>
              </a:buClr>
            </a:pPr>
            <a:r>
              <a:rPr lang="en-GB" sz="2800" b="1" dirty="0" err="1">
                <a:solidFill>
                  <a:srgbClr val="004187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Unsere</a:t>
            </a:r>
            <a:r>
              <a:rPr lang="en-GB" sz="2800" b="1" dirty="0">
                <a:solidFill>
                  <a:srgbClr val="004187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4187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Kliniken</a:t>
            </a:r>
            <a:r>
              <a:rPr lang="en-GB" sz="2800" b="1" dirty="0">
                <a:solidFill>
                  <a:srgbClr val="004187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4187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im</a:t>
            </a:r>
            <a:r>
              <a:rPr lang="en-GB" sz="2800" b="1" dirty="0">
                <a:solidFill>
                  <a:srgbClr val="004187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4187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einzelnen</a:t>
            </a:r>
            <a:endParaRPr lang="en-GB" sz="2800" b="1" dirty="0">
              <a:solidFill>
                <a:srgbClr val="004187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19175" y="2059806"/>
            <a:ext cx="845098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Medizinische Kliniken 1-3 (interventionelle Kardiologie, Pulmologie, Gastroenterologie, Onko- und Hämatologie, Infektion, Intensivmedizin, Endokrinologie, Stoffwechselkrankheiten)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Allgemein-Viszeral-Gefäß-Chirurgie, zertifiziertes Darmzentrum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Unfallchirurgie/Orthopädie/WS-Neuro-Chirurgie, inclusive Kinder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Pädiatrie, Neonatologie Level 1, Sozialpädiatrisches Zentrum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Gynäkologie und Geburtshilfe, zertifiziertes Mamma-Zentrum, Betreuung von Risiko-Schwangerschaften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Anästhesiologie mit Intensivstation, Notarzt, Schmerztherapie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Urologie, inclusive Kinder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Neurologie mit Stroke-Unit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Zentrum f. psychosoziale Medizin (stationär, Tagesklinik, Ambulanz)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Geriatrie (stationär, Tagesklinik, Ambulanz), Nephrologie mit Dialyse und Palliativmedizin</a:t>
            </a:r>
          </a:p>
          <a:p>
            <a:endParaRPr lang="de-DE" dirty="0">
              <a:solidFill>
                <a:srgbClr val="004187"/>
              </a:solidFill>
            </a:endParaRPr>
          </a:p>
          <a:p>
            <a:endParaRPr lang="de-DE" dirty="0">
              <a:solidFill>
                <a:srgbClr val="004187"/>
              </a:solidFill>
            </a:endParaRPr>
          </a:p>
          <a:p>
            <a:endParaRPr lang="de-DE" dirty="0">
              <a:solidFill>
                <a:srgbClr val="004187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1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36294" y="1340101"/>
            <a:ext cx="776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zeichnet uns aus? – Wofür stehen wir?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819175" y="2021305"/>
            <a:ext cx="84894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Teamarbeit auf allen Ebenen zum Wohle des Patienten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flache Hierarchien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familiäre Atmosphäre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kompetente spezialisierte Behandlungen in (fast) allen medizinischen Bereichen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besondere Zusammenarbeit mit den niedergelassenen Haus- und Fachärzten im Umkreis </a:t>
            </a:r>
          </a:p>
        </p:txBody>
      </p:sp>
      <p:sp>
        <p:nvSpPr>
          <p:cNvPr id="6" name="Rechteck 5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35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33613" y="1273135"/>
            <a:ext cx="55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im praktischen Jahr?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833613" y="1944303"/>
            <a:ext cx="84654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4187"/>
                </a:solidFill>
              </a:rPr>
              <a:t>Eine ausgefeilte gute Ausbildung auch im letzten Jahr des Medizinstudiums ist unserer Meinung nach die Voraussetzung, um gut gerüstet in das Berufsleben starten zu können. Dazu lernen Sie: </a:t>
            </a:r>
          </a:p>
          <a:p>
            <a:endParaRPr lang="de-DE" sz="2000" dirty="0">
              <a:solidFill>
                <a:srgbClr val="00418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Patientenaufnahme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Festlegung diagnostischer Verfahren /Differentialdiagnose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Patientenbetreuung während des Aufenthaltes im Klinikums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Angehörigengespräche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Verfassen von Arztbriefen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Aufklärung über Verfahren/Diagnosen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Zusammenarbeit mit anderen Kliniken / niedergelassen Kollegen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spezielle Verfahren in den einzelnen Kliniken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Unterricht und Lehrvisiten klinikübergreifend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Schnuppern in anderen Kliniken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Probeexamen auf Wunsch</a:t>
            </a:r>
          </a:p>
        </p:txBody>
      </p:sp>
      <p:sp>
        <p:nvSpPr>
          <p:cNvPr id="5" name="Rechteck 4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29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745378" y="1246157"/>
            <a:ext cx="755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Fächer kann man belegen?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34672" y="1980828"/>
            <a:ext cx="7883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4187"/>
                </a:solidFill>
              </a:rPr>
              <a:t>Für unsere Hamburger und Lübecker Studierenden: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Anästhesie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Chirurgie (10 Wochen Allgemeinchirurgie, 6 Wochen Unfallchirurgie)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Gynäkologie/Geburtshilfe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Innere Medizin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Neurologie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Pädiatrie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Psychiatrie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Urologie</a:t>
            </a:r>
          </a:p>
        </p:txBody>
      </p:sp>
      <p:sp>
        <p:nvSpPr>
          <p:cNvPr id="9" name="Rechteck 8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20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128211" y="1337911"/>
            <a:ext cx="6468176" cy="82777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11202" y="1228578"/>
            <a:ext cx="828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Fächer kann man belegen?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32547" y="1944303"/>
            <a:ext cx="8576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4187"/>
                </a:solidFill>
              </a:rPr>
              <a:t>Für unsere Kieler Studierenden:</a:t>
            </a:r>
          </a:p>
          <a:p>
            <a:endParaRPr lang="de-DE" sz="2400" dirty="0">
              <a:solidFill>
                <a:srgbClr val="004187"/>
              </a:solidFill>
            </a:endParaRP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187"/>
                </a:solidFill>
              </a:rPr>
              <a:t>Chirurgie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187"/>
                </a:solidFill>
              </a:rPr>
              <a:t>Innere 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187"/>
                </a:solidFill>
              </a:rPr>
              <a:t>Neurologie </a:t>
            </a: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187"/>
                </a:solidFill>
              </a:rPr>
              <a:t>Psychiatrie </a:t>
            </a:r>
          </a:p>
          <a:p>
            <a:pPr>
              <a:buClr>
                <a:srgbClr val="004187"/>
              </a:buClr>
            </a:pPr>
            <a:endParaRPr lang="de-DE" sz="2400" dirty="0">
              <a:solidFill>
                <a:srgbClr val="004187"/>
              </a:solidFill>
            </a:endParaRPr>
          </a:p>
          <a:p>
            <a:pPr marL="285750" indent="-28575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187"/>
                </a:solidFill>
              </a:rPr>
              <a:t>Für alle anderen Fachgebiete einfach über das PJ Portal auf Plätze der Uni Hamburg oder Lübeck bewerben. Es sind häufig Plätze frei.</a:t>
            </a:r>
          </a:p>
        </p:txBody>
      </p:sp>
      <p:sp>
        <p:nvSpPr>
          <p:cNvPr id="6" name="Rechteck 5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95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011957" y="1759452"/>
            <a:ext cx="1500951" cy="33274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-899408" y="805345"/>
            <a:ext cx="8412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b="1" dirty="0">
              <a:solidFill>
                <a:srgbClr val="00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>
                <a:solidFill>
                  <a:srgbClr val="004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bieten wir?</a:t>
            </a:r>
            <a:endParaRPr lang="de-DE" sz="2800" dirty="0">
              <a:solidFill>
                <a:srgbClr val="00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02055" y="1828800"/>
            <a:ext cx="8171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000" b="1" dirty="0">
                <a:solidFill>
                  <a:srgbClr val="004187"/>
                </a:solidFill>
              </a:rPr>
              <a:t>Unsere Leistungen: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kostenlose Unterkunft im Personalwohnheim</a:t>
            </a:r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Verzehrgutschein von 8 € pro Tag (= kostenloses Frühstück und Mittagessen)</a:t>
            </a:r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weiße Kleidung wird gestellt</a:t>
            </a:r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597 € pro Monat Aufwandsentschädigung (egal ob Sie die Unterkunft nutzen oder nicht)</a:t>
            </a:r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vergünstigte Mitgliedschaft im Medi-Fit (hauseigenes Fitness-Studio)</a:t>
            </a:r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regelmäßige PJ Seminare</a:t>
            </a:r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Möglichkeit der Teilnahme an der Summerschool</a:t>
            </a:r>
          </a:p>
          <a:p>
            <a:pPr marL="342900" indent="-342900">
              <a:buClr>
                <a:srgbClr val="004187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187"/>
                </a:solidFill>
              </a:rPr>
              <a:t>Betreuung durch die PJ-Koordinatorin (gemeinsame Mittagessen mit Austausch, Feedback)</a:t>
            </a:r>
          </a:p>
        </p:txBody>
      </p:sp>
      <p:sp>
        <p:nvSpPr>
          <p:cNvPr id="6" name="Rechteck 5"/>
          <p:cNvSpPr/>
          <p:nvPr/>
        </p:nvSpPr>
        <p:spPr>
          <a:xfrm>
            <a:off x="9461634" y="6593305"/>
            <a:ext cx="847023" cy="192506"/>
          </a:xfrm>
          <a:prstGeom prst="rect">
            <a:avLst/>
          </a:prstGeom>
          <a:solidFill>
            <a:srgbClr val="FFC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3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Breitbild</PresentationFormat>
  <Paragraphs>102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Klinikum Itzehoe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Klinikum Itzehoe</dc:title>
  <dc:creator>Haß, Sophie</dc:creator>
  <cp:lastModifiedBy>Eisenblätter, Marie</cp:lastModifiedBy>
  <cp:revision>62</cp:revision>
  <dcterms:created xsi:type="dcterms:W3CDTF">2021-08-30T09:11:58Z</dcterms:created>
  <dcterms:modified xsi:type="dcterms:W3CDTF">2025-11-24T14:50:47Z</dcterms:modified>
</cp:coreProperties>
</file>